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39"/>
  </p:notesMasterIdLst>
  <p:sldIdLst>
    <p:sldId id="258" r:id="rId2"/>
    <p:sldId id="256" r:id="rId3"/>
    <p:sldId id="257" r:id="rId4"/>
    <p:sldId id="259" r:id="rId5"/>
    <p:sldId id="260" r:id="rId6"/>
    <p:sldId id="261" r:id="rId7"/>
    <p:sldId id="293" r:id="rId8"/>
    <p:sldId id="296" r:id="rId9"/>
    <p:sldId id="295" r:id="rId10"/>
    <p:sldId id="294" r:id="rId11"/>
    <p:sldId id="297" r:id="rId12"/>
    <p:sldId id="298" r:id="rId13"/>
    <p:sldId id="262" r:id="rId14"/>
    <p:sldId id="299" r:id="rId15"/>
    <p:sldId id="300" r:id="rId16"/>
    <p:sldId id="301" r:id="rId17"/>
    <p:sldId id="304" r:id="rId18"/>
    <p:sldId id="321" r:id="rId19"/>
    <p:sldId id="322" r:id="rId20"/>
    <p:sldId id="327" r:id="rId21"/>
    <p:sldId id="323" r:id="rId22"/>
    <p:sldId id="326" r:id="rId23"/>
    <p:sldId id="325" r:id="rId24"/>
    <p:sldId id="324" r:id="rId25"/>
    <p:sldId id="287" r:id="rId26"/>
    <p:sldId id="263" r:id="rId27"/>
    <p:sldId id="292" r:id="rId28"/>
    <p:sldId id="291" r:id="rId29"/>
    <p:sldId id="290" r:id="rId30"/>
    <p:sldId id="264" r:id="rId31"/>
    <p:sldId id="288" r:id="rId32"/>
    <p:sldId id="265" r:id="rId33"/>
    <p:sldId id="267" r:id="rId34"/>
    <p:sldId id="268" r:id="rId35"/>
    <p:sldId id="289" r:id="rId36"/>
    <p:sldId id="273" r:id="rId37"/>
    <p:sldId id="270" r:id="rId38"/>
  </p:sldIdLst>
  <p:sldSz cx="9144000" cy="5143500" type="screen16x9"/>
  <p:notesSz cx="6858000" cy="9144000"/>
  <p:embeddedFontLst>
    <p:embeddedFont>
      <p:font typeface="Raleway Thin" panose="020B0604020202020204" charset="0"/>
      <p:regular r:id="rId40"/>
    </p:embeddedFont>
    <p:embeddedFont>
      <p:font typeface="Raleway" panose="020B0604020202020204" charset="0"/>
      <p:regular r:id="rId41"/>
      <p:bold r:id="rId42"/>
      <p:italic r:id="rId43"/>
      <p:boldItalic r:id="rId44"/>
    </p:embeddedFont>
    <p:embeddedFont>
      <p:font typeface="Barlow" panose="020B0604020202020204" charset="0"/>
      <p:italic r:id="rId45"/>
      <p:boldItalic r:id="rId46"/>
    </p:embeddedFont>
    <p:embeddedFont>
      <p:font typeface="Barlow Light" panose="020B0604020202020204" charset="0"/>
      <p:regular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Microsoft JhengHei Light" panose="020B0304030504040204" pitchFamily="34" charset="-120"/>
      <p:regular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8" autoAdjust="0"/>
    <p:restoredTop sz="94434" autoAdjust="0"/>
  </p:normalViewPr>
  <p:slideViewPr>
    <p:cSldViewPr snapToGrid="0">
      <p:cViewPr varScale="1">
        <p:scale>
          <a:sx n="98" d="100"/>
          <a:sy n="98" d="100"/>
        </p:scale>
        <p:origin x="5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2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jpeg>
</file>

<file path=ppt/media/image37.png>
</file>

<file path=ppt/media/image38.jpeg>
</file>

<file path=ppt/media/image39.jpeg>
</file>

<file path=ppt/media/image4.GIF>
</file>

<file path=ppt/media/image40.jpeg>
</file>

<file path=ppt/media/image41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0481234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063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03099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78589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62234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7359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8571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49240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33409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9375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2770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779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49018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56678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1616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669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5980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4058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094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2713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1142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1085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 panose="00000500000000000000"/>
              <a:buChar char="▸"/>
              <a:defRPr sz="2000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 panose="00000500000000000000"/>
              <a:buChar char="▹"/>
              <a:defRPr sz="2000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 panose="00000500000000000000"/>
              <a:buChar char="▹"/>
              <a:defRPr sz="2000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 panose="00000500000000000000"/>
              <a:buChar char="▹"/>
              <a:defRPr sz="2000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 panose="00000500000000000000"/>
              <a:buChar char="▹"/>
              <a:defRPr sz="2000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 panose="00000500000000000000"/>
              <a:buChar char="▹"/>
              <a:defRPr sz="2000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 panose="00000500000000000000"/>
              <a:buChar char="▹"/>
              <a:defRPr sz="2000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 panose="00000500000000000000"/>
              <a:buChar char="▹"/>
              <a:defRPr sz="2000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 panose="00000500000000000000"/>
              <a:buChar char="▹"/>
              <a:defRPr sz="2000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9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1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490" y="1387966"/>
            <a:ext cx="5516083" cy="31027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48180" y="281285"/>
            <a:ext cx="42627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WELCOME!!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00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711" y="103092"/>
            <a:ext cx="7195038" cy="485967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7126" y="398017"/>
            <a:ext cx="17620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92D050"/>
                </a:solidFill>
                <a:effectLst/>
              </a:rPr>
              <a:t>Tiles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92D050"/>
              </a:solidFill>
              <a:effectLst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5600"/>
            <a:ext cx="2198451" cy="1082700"/>
          </a:xfrm>
        </p:spPr>
        <p:txBody>
          <a:bodyPr/>
          <a:lstStyle/>
          <a:p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Bombs</a:t>
            </a:r>
            <a:endParaRPr lang="en-US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11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991" y="847885"/>
            <a:ext cx="6248400" cy="4105275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5515" y="596188"/>
            <a:ext cx="1981200" cy="35433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864" y="1241599"/>
            <a:ext cx="5248275" cy="362945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9458" y="318269"/>
            <a:ext cx="38779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 smtClean="0">
                <a:solidFill>
                  <a:srgbClr val="FFC000"/>
                </a:solidFill>
                <a:effectLst/>
              </a:rPr>
              <a:t>Explosions</a:t>
            </a:r>
            <a:endParaRPr lang="en-US" sz="5400" b="1" cap="none" spc="0" dirty="0">
              <a:solidFill>
                <a:srgbClr val="FFC000"/>
              </a:solidFill>
              <a:effectLst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8515" y="2910763"/>
            <a:ext cx="2667000" cy="1228725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643227" y="1335332"/>
            <a:ext cx="3867900" cy="32161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 smtClean="0"/>
              <a:t>Animations</a:t>
            </a:r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 smtClean="0"/>
              <a:t>Collisions</a:t>
            </a:r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 smtClean="0"/>
              <a:t>Attack</a:t>
            </a:r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 smtClean="0"/>
              <a:t>Drop</a:t>
            </a:r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 smtClean="0"/>
              <a:t>Pick Up</a:t>
            </a:r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 smtClean="0"/>
              <a:t>Move</a:t>
            </a:r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dirty="0"/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 lang="en-GB"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857527" y="420520"/>
            <a:ext cx="397897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8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chemeClr val="accent3">
                    <a:lumMod val="50000"/>
                  </a:schemeClr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MECHANISM</a:t>
            </a:r>
            <a:endParaRPr lang="en-US" sz="48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solidFill>
                <a:schemeClr val="accent3">
                  <a:lumMod val="50000"/>
                </a:schemeClr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2" grpId="0" build="p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Animations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14</a:t>
            </a:fld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927" y="165700"/>
            <a:ext cx="3819525" cy="470535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15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51" y="1232590"/>
            <a:ext cx="6439711" cy="377529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82501" y="420729"/>
            <a:ext cx="28007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Collision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16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147" y="1105532"/>
            <a:ext cx="6745878" cy="376551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5932" y="329924"/>
            <a:ext cx="23006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Attack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17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550" y="1146950"/>
            <a:ext cx="6467475" cy="27717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05982" y="349807"/>
            <a:ext cx="18004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accent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Drop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accent1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18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420" y="1388625"/>
            <a:ext cx="6772275" cy="324802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3697" y="307193"/>
            <a:ext cx="27238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Pick Up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Move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19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330" y="289525"/>
            <a:ext cx="5248275" cy="4581525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541539" y="705264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PROJECT PRESENTATION</a:t>
            </a:r>
            <a:endParaRPr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2050" name="Picture 2" descr="https://lh6.googleusercontent.com/AoriqTw4e4Zo_KBS7hzt8pL3-ITxbJCnlyPuhbINKbyZxa4MtgO-4MWLcf76QXScezLFDIPSNwiI9lKrUZ_gqgJW2v58-iTkR7iRWg4VA5yOS1irxrIzh-tIkzQX5So9cZFyZhf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0643" y="-647272"/>
            <a:ext cx="3873357" cy="6421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9" name="Google Shape;338;p12"/>
          <p:cNvSpPr txBox="1"/>
          <p:nvPr/>
        </p:nvSpPr>
        <p:spPr>
          <a:xfrm>
            <a:off x="164204" y="3255081"/>
            <a:ext cx="4962600" cy="1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1800" dirty="0" err="1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Trịnh</a:t>
            </a:r>
            <a:r>
              <a:rPr lang="en-US" sz="1800" dirty="0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 </a:t>
            </a:r>
            <a:r>
              <a:rPr lang="en-US" sz="1800" dirty="0" err="1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Quang</a:t>
            </a:r>
            <a:r>
              <a:rPr lang="en-US" sz="1800" dirty="0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 </a:t>
            </a:r>
            <a:r>
              <a:rPr lang="en-US" sz="1800" dirty="0" err="1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Anh</a:t>
            </a:r>
            <a:r>
              <a:rPr lang="en-US" sz="1800" dirty="0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  ITITIU19002</a:t>
            </a:r>
          </a:p>
          <a:p>
            <a:r>
              <a:rPr lang="en-US" sz="1800" dirty="0" err="1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Lê</a:t>
            </a:r>
            <a:r>
              <a:rPr lang="en-US" sz="1800" dirty="0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 </a:t>
            </a:r>
            <a:r>
              <a:rPr lang="en-US" sz="1800" dirty="0" err="1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Trần</a:t>
            </a:r>
            <a:r>
              <a:rPr lang="en-US" sz="1800" dirty="0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 </a:t>
            </a:r>
            <a:r>
              <a:rPr lang="en-US" sz="1800" dirty="0" err="1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Phong</a:t>
            </a:r>
            <a:r>
              <a:rPr lang="en-US" sz="1800" dirty="0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   ITITIU19180</a:t>
            </a:r>
          </a:p>
          <a:p>
            <a:r>
              <a:rPr lang="en-US" sz="1800" dirty="0" err="1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Nguyễn</a:t>
            </a:r>
            <a:r>
              <a:rPr lang="en-US" sz="1800" dirty="0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 </a:t>
            </a:r>
            <a:r>
              <a:rPr lang="en-US" sz="1800" dirty="0" err="1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Ngọc</a:t>
            </a:r>
            <a:r>
              <a:rPr lang="en-US" sz="1800" dirty="0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 Minh </a:t>
            </a:r>
            <a:r>
              <a:rPr lang="en-US" sz="1800" dirty="0" err="1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Nhật</a:t>
            </a:r>
            <a:r>
              <a:rPr lang="en-US" sz="1800" dirty="0" smtClean="0">
                <a:solidFill>
                  <a:schemeClr val="tx2">
                    <a:lumMod val="10000"/>
                  </a:schemeClr>
                </a:solidFill>
                <a:latin typeface="+mj-lt"/>
              </a:rPr>
              <a:t>  ITITIU19172</a:t>
            </a:r>
          </a:p>
          <a:p>
            <a:endParaRPr lang="en-US" sz="1800" dirty="0">
              <a:solidFill>
                <a:schemeClr val="tx2">
                  <a:lumMod val="10000"/>
                </a:schemeClr>
              </a:solidFill>
              <a:latin typeface="+mj-lt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" grpId="0"/>
      <p:bldP spid="33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863160" y="1089646"/>
            <a:ext cx="6806619" cy="178826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GRAPHICAL</a:t>
            </a:r>
            <a:r>
              <a:rPr lang="en-US" dirty="0"/>
              <a:t> </a:t>
            </a:r>
            <a:r>
              <a:rPr lang="en-US" dirty="0" smtClean="0"/>
              <a:t>DESIGN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304800" y="4397335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chemeClr val="lt1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rPr>
              <a:t>2</a:t>
            </a:r>
            <a:endParaRPr sz="3600" b="1" dirty="0">
              <a:solidFill>
                <a:schemeClr val="lt1"/>
              </a:solidFill>
              <a:latin typeface="Barlow" panose="00000500000000000000"/>
              <a:ea typeface="Barlow" panose="00000500000000000000"/>
              <a:cs typeface="Barlow" panose="00000500000000000000"/>
              <a:sym typeface="Barlow" panose="00000500000000000000"/>
            </a:endParaRPr>
          </a:p>
        </p:txBody>
      </p:sp>
      <p:grpSp>
        <p:nvGrpSpPr>
          <p:cNvPr id="111" name="Google Shape;2322;p37"/>
          <p:cNvGrpSpPr/>
          <p:nvPr/>
        </p:nvGrpSpPr>
        <p:grpSpPr>
          <a:xfrm>
            <a:off x="6740482" y="1383187"/>
            <a:ext cx="2126116" cy="3003844"/>
            <a:chOff x="1926580" y="602477"/>
            <a:chExt cx="4456273" cy="4762466"/>
          </a:xfrm>
        </p:grpSpPr>
        <p:sp>
          <p:nvSpPr>
            <p:cNvPr id="112" name="Google Shape;2323;p3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" name="Google Shape;2324;p3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" name="Google Shape;2325;p3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" name="Google Shape;2326;p3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" name="Google Shape;2327;p3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" name="Google Shape;2328;p3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" name="Google Shape;2329;p3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" name="Google Shape;2330;p3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0" name="Google Shape;2331;p3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1" name="Google Shape;2332;p3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2" name="Google Shape;2333;p3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3" name="Google Shape;2334;p3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4" name="Google Shape;2335;p3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5" name="Google Shape;2336;p3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6" name="Google Shape;2337;p3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7" name="Google Shape;2338;p3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8" name="Google Shape;2339;p3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9" name="Google Shape;2340;p3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0" name="Google Shape;2341;p3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1" name="Google Shape;2342;p3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2" name="Google Shape;2343;p3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3" name="Google Shape;2344;p3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4" name="Google Shape;2345;p3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5" name="Google Shape;2346;p3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6" name="Google Shape;2347;p3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7" name="Google Shape;2348;p3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8" name="Google Shape;2349;p3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9" name="Google Shape;2350;p3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0" name="Google Shape;2351;p3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1" name="Google Shape;2352;p3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2" name="Google Shape;2353;p3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3" name="Google Shape;2354;p3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4" name="Google Shape;2355;p37"/>
            <p:cNvSpPr/>
            <p:nvPr/>
          </p:nvSpPr>
          <p:spPr>
            <a:xfrm>
              <a:off x="4200767" y="3836902"/>
              <a:ext cx="266144" cy="154279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5" name="Google Shape;2356;p3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6" name="Google Shape;2357;p3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7" name="Google Shape;2358;p3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8" name="Google Shape;2359;p3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9" name="Google Shape;2360;p3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0" name="Google Shape;2361;p3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1" name="Google Shape;2362;p3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2" name="Google Shape;2363;p3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3" name="Google Shape;2364;p3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4" name="Google Shape;2365;p3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5" name="Google Shape;2366;p3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6" name="Google Shape;2367;p3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7" name="Google Shape;2368;p3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8" name="Google Shape;2369;p3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9" name="Google Shape;2370;p3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0" name="Google Shape;2371;p3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1" name="Google Shape;2372;p3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2" name="Google Shape;2373;p3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3" name="Google Shape;2374;p3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4" name="Google Shape;2375;p3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5" name="Google Shape;2376;p3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6" name="Google Shape;2377;p3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7" name="Google Shape;2378;p3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8" name="Google Shape;2379;p3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9" name="Google Shape;2380;p3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0" name="Google Shape;2381;p3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1" name="Google Shape;2382;p3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2" name="Google Shape;2383;p3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3" name="Google Shape;2384;p3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4" name="Google Shape;2385;p3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5" name="Google Shape;2386;p3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6" name="Google Shape;2387;p3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7" name="Google Shape;2388;p3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8" name="Google Shape;2389;p3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9" name="Google Shape;2390;p3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0" name="Google Shape;2391;p3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1" name="Google Shape;2392;p3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2" name="Google Shape;2393;p3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3" name="Google Shape;2394;p3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4" name="Google Shape;2395;p3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5" name="Google Shape;2396;p3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6" name="Google Shape;2397;p3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7" name="Google Shape;2398;p3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8" name="Google Shape;2399;p3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9" name="Google Shape;2400;p3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0" name="Google Shape;2401;p3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1" name="Google Shape;2402;p3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2" name="Google Shape;2403;p3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3" name="Google Shape;2404;p3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4" name="Google Shape;2405;p3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5" name="Google Shape;2406;p3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6" name="Google Shape;2407;p3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7" name="Google Shape;2408;p3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8" name="Google Shape;2409;p3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9" name="Google Shape;2410;p3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0" name="Google Shape;2411;p3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1" name="Google Shape;2412;p3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2" name="Google Shape;2413;p3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3" name="Google Shape;2414;p3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4" name="Google Shape;2415;p3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5" name="Google Shape;2416;p3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6" name="Google Shape;2417;p3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7" name="Google Shape;2418;p3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8" name="Google Shape;2419;p3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9" name="Google Shape;2420;p3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0" name="Google Shape;2421;p3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1" name="Google Shape;2422;p3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2" name="Google Shape;2423;p3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3" name="Google Shape;2424;p3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4" name="Google Shape;2425;p3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5" name="Google Shape;2426;p3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6" name="Google Shape;2427;p3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7" name="Google Shape;2428;p3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8" name="Google Shape;2429;p3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9" name="Google Shape;2430;p3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0" name="Google Shape;2431;p3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1" name="Google Shape;2432;p3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2" name="Google Shape;2433;p3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3" name="Google Shape;2434;p3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4" name="Google Shape;2435;p3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5" name="Google Shape;2436;p3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6" name="Google Shape;2437;p3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7" name="Google Shape;2438;p3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8" name="Google Shape;2439;p3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9" name="Google Shape;2440;p3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0" name="Google Shape;2441;p3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1" name="Google Shape;2442;p3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2" name="Google Shape;2443;p3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3" name="Google Shape;2444;p3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4" name="Google Shape;2445;p3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5" name="Google Shape;2446;p3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6" name="Google Shape;2447;p3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7" name="Google Shape;2448;p3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8" name="Google Shape;2449;p3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9" name="Google Shape;2450;p3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0" name="Google Shape;2451;p3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1" name="Google Shape;2452;p3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2" name="Google Shape;2453;p3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3" name="Google Shape;2454;p3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4" name="Google Shape;2455;p3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5" name="Google Shape;2456;p3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6" name="Google Shape;2457;p3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7" name="Google Shape;2458;p3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8" name="Google Shape;2459;p3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9" name="Google Shape;2460;p3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0" name="Google Shape;2461;p3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1" name="Google Shape;2462;p3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2" name="Google Shape;2463;p3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3" name="Google Shape;2464;p3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4" name="Google Shape;2465;p3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5" name="Google Shape;2466;p3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6" name="Google Shape;2467;p3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7" name="Google Shape;2468;p3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258" name="Google Shape;2469;p3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61" name="Google Shape;2470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62" name="Google Shape;2471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63" name="Google Shape;2472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64" name="Google Shape;2473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65" name="Google Shape;2474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259" name="Google Shape;2475;p3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0" name="Google Shape;2476;p3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243138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SCREEN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713" y="4040985"/>
            <a:ext cx="7896784" cy="518244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21</a:t>
            </a:fld>
            <a:endParaRPr lang="en-GB"/>
          </a:p>
        </p:txBody>
      </p:sp>
      <p:pic>
        <p:nvPicPr>
          <p:cNvPr id="1026" name="Picture 2" descr="https://scontent.fsgn5-7.fna.fbcdn.net/v/t1.15752-0/p206x206/135209698_3910990922269163_3534336636989359032_n.png?_nc_cat=103&amp;ccb=2&amp;_nc_sid=58c789&amp;_nc_ohc=hSR56T26oWYAX_9SBt7&amp;_nc_ht=scontent.fsgn5-7.fna&amp;_nc_tp=30&amp;oh=143e64c192faec147be3eab62bf972c8&amp;oe=601C5E9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20" y="1157591"/>
            <a:ext cx="7295744" cy="3850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7924345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605600"/>
            <a:ext cx="6994187" cy="1082700"/>
          </a:xfrm>
        </p:spPr>
        <p:txBody>
          <a:bodyPr/>
          <a:lstStyle/>
          <a:p>
            <a:r>
              <a:rPr lang="en-US" dirty="0" smtClean="0"/>
              <a:t>CHARACTER SELECTION SCREEN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628" y="4438431"/>
            <a:ext cx="9605935" cy="439184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22</a:t>
            </a:fld>
            <a:endParaRPr lang="en-GB"/>
          </a:p>
        </p:txBody>
      </p:sp>
      <p:pic>
        <p:nvPicPr>
          <p:cNvPr id="2050" name="Picture 2" descr="https://scontent.fsgn5-2.fna.fbcdn.net/v/t1.15752-0/p206x206/135670133_142906247501143_1731093153140360784_n.png?_nc_cat=105&amp;ccb=2&amp;_nc_sid=58c789&amp;_nc_ohc=kYZJyRJQ8YMAX_fQ38k&amp;_nc_ht=scontent.fsgn5-2.fna&amp;_nc_tp=30&amp;oh=18ab6b7f30816f178fe47da04a0988bf&amp;oe=601B7EE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311" y="1688300"/>
            <a:ext cx="7072008" cy="3263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999789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PAUSE SCREEN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6054"/>
            <a:ext cx="9579660" cy="50766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23</a:t>
            </a:fld>
            <a:endParaRPr lang="en-GB"/>
          </a:p>
        </p:txBody>
      </p:sp>
      <p:pic>
        <p:nvPicPr>
          <p:cNvPr id="3074" name="Picture 2" descr="https://scontent.fsgn5-1.fna.fbcdn.net/v/t1.15752-0/p206x206/135585961_239864297511009_2172897733649948147_n.png?_nc_cat=101&amp;ccb=2&amp;_nc_sid=58c789&amp;_nc_ohc=GJgfvNSzBJ0AX_TpGRm&amp;_nc_ht=scontent.fsgn5-1.fna&amp;_nc_tp=30&amp;oh=7678f8be8d0ce076773cf893c6e1fbea&amp;oe=601C7A9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963" y="1167320"/>
            <a:ext cx="7101191" cy="3771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344595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OVER SCREEN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3965" y="4620674"/>
            <a:ext cx="8786057" cy="415410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24</a:t>
            </a:fld>
            <a:endParaRPr lang="en-GB"/>
          </a:p>
        </p:txBody>
      </p:sp>
      <p:pic>
        <p:nvPicPr>
          <p:cNvPr id="4098" name="Picture 2" descr="https://scontent.fhan5-4.fna.fbcdn.net/v/t1.15752-0/p206x206/135317692_404999060606106_8476917122402398725_n.png?_nc_cat=104&amp;ccb=2&amp;_nc_sid=58c789&amp;_nc_ohc=bPFjwYYk7-cAX-PHcrl&amp;_nc_ht=scontent.fhan5-4.fna&amp;_nc_tp=30&amp;oh=51c25f0286bb7a359488fc9f506bd35c&amp;oe=601EBC2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672" y="1688300"/>
            <a:ext cx="6498075" cy="3086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2903063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872813" y="1624631"/>
            <a:ext cx="6806619" cy="178826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MVC,</a:t>
            </a:r>
            <a:br>
              <a:rPr lang="en-US" dirty="0" smtClean="0"/>
            </a:br>
            <a:r>
              <a:rPr lang="en-US" dirty="0" smtClean="0"/>
              <a:t>DESIGN PATTERNS, PRINCIPLES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304800" y="4397335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chemeClr val="lt1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rPr>
              <a:t>3</a:t>
            </a:r>
            <a:endParaRPr sz="3600" b="1" dirty="0">
              <a:solidFill>
                <a:schemeClr val="lt1"/>
              </a:solidFill>
              <a:latin typeface="Barlow" panose="00000500000000000000"/>
              <a:ea typeface="Barlow" panose="00000500000000000000"/>
              <a:cs typeface="Barlow" panose="00000500000000000000"/>
              <a:sym typeface="Barlow" panose="00000500000000000000"/>
            </a:endParaRPr>
          </a:p>
        </p:txBody>
      </p:sp>
      <p:grpSp>
        <p:nvGrpSpPr>
          <p:cNvPr id="111" name="Google Shape;2322;p37"/>
          <p:cNvGrpSpPr/>
          <p:nvPr/>
        </p:nvGrpSpPr>
        <p:grpSpPr>
          <a:xfrm>
            <a:off x="6740482" y="1383187"/>
            <a:ext cx="2126116" cy="3003844"/>
            <a:chOff x="1926580" y="602477"/>
            <a:chExt cx="4456273" cy="4762466"/>
          </a:xfrm>
        </p:grpSpPr>
        <p:sp>
          <p:nvSpPr>
            <p:cNvPr id="112" name="Google Shape;2323;p3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" name="Google Shape;2324;p3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" name="Google Shape;2325;p3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" name="Google Shape;2326;p3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" name="Google Shape;2327;p3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" name="Google Shape;2328;p3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" name="Google Shape;2329;p3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" name="Google Shape;2330;p3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0" name="Google Shape;2331;p3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1" name="Google Shape;2332;p3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2" name="Google Shape;2333;p3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3" name="Google Shape;2334;p3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4" name="Google Shape;2335;p3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5" name="Google Shape;2336;p3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6" name="Google Shape;2337;p3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7" name="Google Shape;2338;p3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8" name="Google Shape;2339;p3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9" name="Google Shape;2340;p3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0" name="Google Shape;2341;p3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1" name="Google Shape;2342;p3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2" name="Google Shape;2343;p3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3" name="Google Shape;2344;p3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4" name="Google Shape;2345;p3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5" name="Google Shape;2346;p3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6" name="Google Shape;2347;p3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7" name="Google Shape;2348;p3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8" name="Google Shape;2349;p3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9" name="Google Shape;2350;p3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0" name="Google Shape;2351;p3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1" name="Google Shape;2352;p3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2" name="Google Shape;2353;p3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3" name="Google Shape;2354;p3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4" name="Google Shape;2355;p37"/>
            <p:cNvSpPr/>
            <p:nvPr/>
          </p:nvSpPr>
          <p:spPr>
            <a:xfrm>
              <a:off x="4200767" y="3836902"/>
              <a:ext cx="266144" cy="154279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5" name="Google Shape;2356;p3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6" name="Google Shape;2357;p3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7" name="Google Shape;2358;p3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8" name="Google Shape;2359;p3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9" name="Google Shape;2360;p3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0" name="Google Shape;2361;p3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1" name="Google Shape;2362;p3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2" name="Google Shape;2363;p3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3" name="Google Shape;2364;p3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4" name="Google Shape;2365;p3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5" name="Google Shape;2366;p3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6" name="Google Shape;2367;p3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7" name="Google Shape;2368;p3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8" name="Google Shape;2369;p3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9" name="Google Shape;2370;p3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0" name="Google Shape;2371;p3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1" name="Google Shape;2372;p3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2" name="Google Shape;2373;p3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3" name="Google Shape;2374;p3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4" name="Google Shape;2375;p3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5" name="Google Shape;2376;p3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6" name="Google Shape;2377;p3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7" name="Google Shape;2378;p3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8" name="Google Shape;2379;p3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9" name="Google Shape;2380;p3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0" name="Google Shape;2381;p3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1" name="Google Shape;2382;p3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2" name="Google Shape;2383;p3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3" name="Google Shape;2384;p3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4" name="Google Shape;2385;p3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5" name="Google Shape;2386;p3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6" name="Google Shape;2387;p3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7" name="Google Shape;2388;p3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8" name="Google Shape;2389;p3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9" name="Google Shape;2390;p3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0" name="Google Shape;2391;p3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1" name="Google Shape;2392;p3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2" name="Google Shape;2393;p3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3" name="Google Shape;2394;p3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4" name="Google Shape;2395;p3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5" name="Google Shape;2396;p3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6" name="Google Shape;2397;p3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7" name="Google Shape;2398;p3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8" name="Google Shape;2399;p3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9" name="Google Shape;2400;p3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0" name="Google Shape;2401;p3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1" name="Google Shape;2402;p3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2" name="Google Shape;2403;p3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3" name="Google Shape;2404;p3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4" name="Google Shape;2405;p3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5" name="Google Shape;2406;p3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6" name="Google Shape;2407;p3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7" name="Google Shape;2408;p3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8" name="Google Shape;2409;p3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9" name="Google Shape;2410;p3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0" name="Google Shape;2411;p3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1" name="Google Shape;2412;p3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2" name="Google Shape;2413;p3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3" name="Google Shape;2414;p3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4" name="Google Shape;2415;p3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5" name="Google Shape;2416;p3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6" name="Google Shape;2417;p3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7" name="Google Shape;2418;p3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8" name="Google Shape;2419;p3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9" name="Google Shape;2420;p3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0" name="Google Shape;2421;p3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1" name="Google Shape;2422;p3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2" name="Google Shape;2423;p3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3" name="Google Shape;2424;p3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4" name="Google Shape;2425;p3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5" name="Google Shape;2426;p3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6" name="Google Shape;2427;p3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7" name="Google Shape;2428;p3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8" name="Google Shape;2429;p3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9" name="Google Shape;2430;p3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0" name="Google Shape;2431;p3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1" name="Google Shape;2432;p3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2" name="Google Shape;2433;p3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3" name="Google Shape;2434;p3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4" name="Google Shape;2435;p3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5" name="Google Shape;2436;p3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6" name="Google Shape;2437;p3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7" name="Google Shape;2438;p3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8" name="Google Shape;2439;p3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9" name="Google Shape;2440;p3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0" name="Google Shape;2441;p3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1" name="Google Shape;2442;p3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2" name="Google Shape;2443;p3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3" name="Google Shape;2444;p3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4" name="Google Shape;2445;p3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5" name="Google Shape;2446;p3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6" name="Google Shape;2447;p3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7" name="Google Shape;2448;p3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8" name="Google Shape;2449;p3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9" name="Google Shape;2450;p3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0" name="Google Shape;2451;p3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1" name="Google Shape;2452;p3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2" name="Google Shape;2453;p3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3" name="Google Shape;2454;p3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4" name="Google Shape;2455;p3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5" name="Google Shape;2456;p3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6" name="Google Shape;2457;p3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7" name="Google Shape;2458;p3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8" name="Google Shape;2459;p3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9" name="Google Shape;2460;p3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0" name="Google Shape;2461;p3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1" name="Google Shape;2462;p3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2" name="Google Shape;2463;p3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3" name="Google Shape;2464;p3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4" name="Google Shape;2465;p3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5" name="Google Shape;2466;p3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6" name="Google Shape;2467;p3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7" name="Google Shape;2468;p3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258" name="Google Shape;2469;p3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61" name="Google Shape;2470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62" name="Google Shape;2471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63" name="Google Shape;2472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64" name="Google Shape;2473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65" name="Google Shape;2474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259" name="Google Shape;2475;p3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0" name="Google Shape;2476;p3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483390" y="1204907"/>
            <a:ext cx="3203020" cy="42586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Decorator Design </a:t>
            </a:r>
            <a:r>
              <a:rPr lang="en-US" dirty="0"/>
              <a:t>P</a:t>
            </a:r>
            <a:r>
              <a:rPr lang="en-US" dirty="0" smtClean="0"/>
              <a:t>attern</a:t>
            </a:r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26</a:t>
            </a:fld>
            <a:endParaRPr lang="en-GB"/>
          </a:p>
        </p:txBody>
      </p:sp>
      <p:grpSp>
        <p:nvGrpSpPr>
          <p:cNvPr id="139" name="Google Shape;2322;p37"/>
          <p:cNvGrpSpPr/>
          <p:nvPr/>
        </p:nvGrpSpPr>
        <p:grpSpPr>
          <a:xfrm>
            <a:off x="6556149" y="1995750"/>
            <a:ext cx="2321326" cy="2441815"/>
            <a:chOff x="1926580" y="602477"/>
            <a:chExt cx="4456273" cy="4762466"/>
          </a:xfrm>
        </p:grpSpPr>
        <p:sp>
          <p:nvSpPr>
            <p:cNvPr id="140" name="Google Shape;2323;p3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1" name="Google Shape;2324;p3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2" name="Google Shape;2325;p3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3" name="Google Shape;2326;p3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4" name="Google Shape;2327;p3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5" name="Google Shape;2328;p3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6" name="Google Shape;2329;p3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7" name="Google Shape;2330;p3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8" name="Google Shape;2331;p3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9" name="Google Shape;2332;p3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0" name="Google Shape;2333;p3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1" name="Google Shape;2334;p3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2" name="Google Shape;2335;p3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3" name="Google Shape;2336;p3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4" name="Google Shape;2337;p3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5" name="Google Shape;2338;p3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6" name="Google Shape;2339;p3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7" name="Google Shape;2340;p3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8" name="Google Shape;2341;p3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9" name="Google Shape;2342;p3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0" name="Google Shape;2343;p3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1" name="Google Shape;2344;p3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2" name="Google Shape;2345;p3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3" name="Google Shape;2346;p3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4" name="Google Shape;2347;p3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5" name="Google Shape;2348;p3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6" name="Google Shape;2349;p3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7" name="Google Shape;2350;p3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8" name="Google Shape;2351;p3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9" name="Google Shape;2352;p3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0" name="Google Shape;2353;p3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1" name="Google Shape;2354;p3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2" name="Google Shape;2355;p37"/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3" name="Google Shape;2356;p3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4" name="Google Shape;2357;p3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5" name="Google Shape;2358;p3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6" name="Google Shape;2359;p3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7" name="Google Shape;2360;p3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8" name="Google Shape;2361;p3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9" name="Google Shape;2362;p3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0" name="Google Shape;2363;p3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1" name="Google Shape;2364;p3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2" name="Google Shape;2365;p3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3" name="Google Shape;2366;p3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4" name="Google Shape;2367;p3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5" name="Google Shape;2368;p3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6" name="Google Shape;2369;p3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7" name="Google Shape;2370;p3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8" name="Google Shape;2371;p3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9" name="Google Shape;2372;p3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0" name="Google Shape;2373;p3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1" name="Google Shape;2374;p3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2" name="Google Shape;2375;p3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3" name="Google Shape;2376;p3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4" name="Google Shape;2377;p3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5" name="Google Shape;2378;p3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6" name="Google Shape;2379;p3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7" name="Google Shape;2380;p3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8" name="Google Shape;2381;p3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9" name="Google Shape;2382;p3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0" name="Google Shape;2383;p3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1" name="Google Shape;2384;p3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2" name="Google Shape;2385;p3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3" name="Google Shape;2386;p3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4" name="Google Shape;2387;p3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5" name="Google Shape;2388;p3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6" name="Google Shape;2389;p3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7" name="Google Shape;2390;p3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8" name="Google Shape;2391;p3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9" name="Google Shape;2392;p3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0" name="Google Shape;2393;p3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1" name="Google Shape;2394;p3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2" name="Google Shape;2395;p3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3" name="Google Shape;2396;p3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4" name="Google Shape;2397;p3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5" name="Google Shape;2398;p3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6" name="Google Shape;2399;p3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7" name="Google Shape;2400;p3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8" name="Google Shape;2401;p3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9" name="Google Shape;2402;p3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0" name="Google Shape;2403;p3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1" name="Google Shape;2404;p3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2" name="Google Shape;2405;p3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3" name="Google Shape;2406;p3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4" name="Google Shape;2407;p3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5" name="Google Shape;2408;p3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6" name="Google Shape;2409;p3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7" name="Google Shape;2410;p3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8" name="Google Shape;2411;p3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9" name="Google Shape;2412;p3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0" name="Google Shape;2413;p3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1" name="Google Shape;2414;p3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2" name="Google Shape;2415;p3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3" name="Google Shape;2416;p3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4" name="Google Shape;2417;p3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5" name="Google Shape;2418;p3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6" name="Google Shape;2419;p3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7" name="Google Shape;2420;p3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8" name="Google Shape;2421;p3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9" name="Google Shape;2422;p3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0" name="Google Shape;2423;p3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1" name="Google Shape;2424;p3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2" name="Google Shape;2425;p3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3" name="Google Shape;2426;p3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4" name="Google Shape;2427;p3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5" name="Google Shape;2428;p3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6" name="Google Shape;2429;p3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7" name="Google Shape;2430;p3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8" name="Google Shape;2431;p3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9" name="Google Shape;2432;p3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0" name="Google Shape;2433;p3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1" name="Google Shape;2434;p3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2" name="Google Shape;2435;p3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3" name="Google Shape;2436;p3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4" name="Google Shape;2437;p3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5" name="Google Shape;2438;p3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6" name="Google Shape;2439;p3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7" name="Google Shape;2440;p3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8" name="Google Shape;2441;p3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9" name="Google Shape;2442;p3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0" name="Google Shape;2443;p3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1" name="Google Shape;2444;p3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2" name="Google Shape;2445;p3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3" name="Google Shape;2446;p3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4" name="Google Shape;2447;p3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5" name="Google Shape;2448;p3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6" name="Google Shape;2449;p3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7" name="Google Shape;2450;p3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8" name="Google Shape;2451;p3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9" name="Google Shape;2452;p3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0" name="Google Shape;2453;p3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1" name="Google Shape;2454;p3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2" name="Google Shape;2455;p3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3" name="Google Shape;2456;p3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4" name="Google Shape;2457;p3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5" name="Google Shape;2458;p3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6" name="Google Shape;2459;p3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7" name="Google Shape;2460;p3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8" name="Google Shape;2461;p3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9" name="Google Shape;2462;p3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0" name="Google Shape;2463;p3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1" name="Google Shape;2464;p3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2" name="Google Shape;2465;p3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3" name="Google Shape;2466;p3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4" name="Google Shape;2467;p3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5" name="Google Shape;2468;p3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286" name="Google Shape;2469;p3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89" name="Google Shape;2470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0" name="Google Shape;2471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1" name="Google Shape;2472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2" name="Google Shape;2473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3" name="Google Shape;2474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287" name="Google Shape;2475;p3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8" name="Google Shape;2476;p3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311817" y="359213"/>
            <a:ext cx="63017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DESIGN PATTERN</a:t>
            </a:r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09" y="1568012"/>
            <a:ext cx="6360939" cy="3537337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7" grpId="0" build="p"/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503937" y="1204907"/>
            <a:ext cx="4150255" cy="42586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accent4"/>
                </a:solidFill>
              </a:rPr>
              <a:t>Factory Method </a:t>
            </a:r>
            <a:r>
              <a:rPr lang="en-US" dirty="0">
                <a:solidFill>
                  <a:schemeClr val="accent4"/>
                </a:solidFill>
              </a:rPr>
              <a:t>D</a:t>
            </a:r>
            <a:r>
              <a:rPr lang="en-US" dirty="0" smtClean="0">
                <a:solidFill>
                  <a:schemeClr val="accent4"/>
                </a:solidFill>
              </a:rPr>
              <a:t>esign </a:t>
            </a:r>
            <a:r>
              <a:rPr lang="en-US" dirty="0">
                <a:solidFill>
                  <a:schemeClr val="accent4"/>
                </a:solidFill>
              </a:rPr>
              <a:t>P</a:t>
            </a:r>
            <a:r>
              <a:rPr lang="en-US" dirty="0" smtClean="0">
                <a:solidFill>
                  <a:schemeClr val="accent4"/>
                </a:solidFill>
              </a:rPr>
              <a:t>attern</a:t>
            </a:r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27</a:t>
            </a:fld>
            <a:endParaRPr lang="en-GB"/>
          </a:p>
        </p:txBody>
      </p:sp>
      <p:grpSp>
        <p:nvGrpSpPr>
          <p:cNvPr id="139" name="Google Shape;2322;p37"/>
          <p:cNvGrpSpPr/>
          <p:nvPr/>
        </p:nvGrpSpPr>
        <p:grpSpPr>
          <a:xfrm>
            <a:off x="6613542" y="2006024"/>
            <a:ext cx="2321326" cy="2441815"/>
            <a:chOff x="1926580" y="602477"/>
            <a:chExt cx="4456273" cy="4762466"/>
          </a:xfrm>
        </p:grpSpPr>
        <p:sp>
          <p:nvSpPr>
            <p:cNvPr id="140" name="Google Shape;2323;p3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1" name="Google Shape;2324;p3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2" name="Google Shape;2325;p3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3" name="Google Shape;2326;p3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4" name="Google Shape;2327;p3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5" name="Google Shape;2328;p3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6" name="Google Shape;2329;p3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7" name="Google Shape;2330;p3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8" name="Google Shape;2331;p3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9" name="Google Shape;2332;p3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0" name="Google Shape;2333;p3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1" name="Google Shape;2334;p3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2" name="Google Shape;2335;p3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3" name="Google Shape;2336;p3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4" name="Google Shape;2337;p3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5" name="Google Shape;2338;p3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6" name="Google Shape;2339;p3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7" name="Google Shape;2340;p3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8" name="Google Shape;2341;p3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9" name="Google Shape;2342;p3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0" name="Google Shape;2343;p3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1" name="Google Shape;2344;p3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2" name="Google Shape;2345;p3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3" name="Google Shape;2346;p3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4" name="Google Shape;2347;p3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5" name="Google Shape;2348;p3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6" name="Google Shape;2349;p3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7" name="Google Shape;2350;p3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8" name="Google Shape;2351;p3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9" name="Google Shape;2352;p3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0" name="Google Shape;2353;p3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1" name="Google Shape;2354;p3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2" name="Google Shape;2355;p37"/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3" name="Google Shape;2356;p3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4" name="Google Shape;2357;p3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5" name="Google Shape;2358;p3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6" name="Google Shape;2359;p3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7" name="Google Shape;2360;p3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8" name="Google Shape;2361;p3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9" name="Google Shape;2362;p3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0" name="Google Shape;2363;p3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1" name="Google Shape;2364;p3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2" name="Google Shape;2365;p3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3" name="Google Shape;2366;p3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4" name="Google Shape;2367;p3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5" name="Google Shape;2368;p3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6" name="Google Shape;2369;p3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7" name="Google Shape;2370;p3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8" name="Google Shape;2371;p3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9" name="Google Shape;2372;p3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0" name="Google Shape;2373;p3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1" name="Google Shape;2374;p3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2" name="Google Shape;2375;p3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3" name="Google Shape;2376;p3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4" name="Google Shape;2377;p3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5" name="Google Shape;2378;p3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6" name="Google Shape;2379;p3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7" name="Google Shape;2380;p3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8" name="Google Shape;2381;p3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9" name="Google Shape;2382;p3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0" name="Google Shape;2383;p3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1" name="Google Shape;2384;p3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2" name="Google Shape;2385;p3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3" name="Google Shape;2386;p3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4" name="Google Shape;2387;p3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5" name="Google Shape;2388;p3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6" name="Google Shape;2389;p3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7" name="Google Shape;2390;p3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8" name="Google Shape;2391;p3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9" name="Google Shape;2392;p3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0" name="Google Shape;2393;p3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1" name="Google Shape;2394;p3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2" name="Google Shape;2395;p3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3" name="Google Shape;2396;p3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4" name="Google Shape;2397;p3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5" name="Google Shape;2398;p3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6" name="Google Shape;2399;p3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7" name="Google Shape;2400;p3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8" name="Google Shape;2401;p3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9" name="Google Shape;2402;p3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0" name="Google Shape;2403;p3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1" name="Google Shape;2404;p3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2" name="Google Shape;2405;p3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3" name="Google Shape;2406;p3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4" name="Google Shape;2407;p3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5" name="Google Shape;2408;p3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6" name="Google Shape;2409;p3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7" name="Google Shape;2410;p3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8" name="Google Shape;2411;p3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9" name="Google Shape;2412;p3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0" name="Google Shape;2413;p3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1" name="Google Shape;2414;p3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2" name="Google Shape;2415;p3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3" name="Google Shape;2416;p3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4" name="Google Shape;2417;p3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5" name="Google Shape;2418;p3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6" name="Google Shape;2419;p3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7" name="Google Shape;2420;p3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8" name="Google Shape;2421;p3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9" name="Google Shape;2422;p3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0" name="Google Shape;2423;p3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1" name="Google Shape;2424;p3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2" name="Google Shape;2425;p3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3" name="Google Shape;2426;p3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4" name="Google Shape;2427;p3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5" name="Google Shape;2428;p3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6" name="Google Shape;2429;p3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7" name="Google Shape;2430;p3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8" name="Google Shape;2431;p3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9" name="Google Shape;2432;p3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0" name="Google Shape;2433;p3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1" name="Google Shape;2434;p3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2" name="Google Shape;2435;p3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3" name="Google Shape;2436;p3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4" name="Google Shape;2437;p3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5" name="Google Shape;2438;p3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6" name="Google Shape;2439;p3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7" name="Google Shape;2440;p3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8" name="Google Shape;2441;p3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9" name="Google Shape;2442;p3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0" name="Google Shape;2443;p3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1" name="Google Shape;2444;p3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2" name="Google Shape;2445;p3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3" name="Google Shape;2446;p3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4" name="Google Shape;2447;p3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5" name="Google Shape;2448;p3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6" name="Google Shape;2449;p3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7" name="Google Shape;2450;p3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8" name="Google Shape;2451;p3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9" name="Google Shape;2452;p3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0" name="Google Shape;2453;p3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1" name="Google Shape;2454;p3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2" name="Google Shape;2455;p3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3" name="Google Shape;2456;p3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4" name="Google Shape;2457;p3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5" name="Google Shape;2458;p3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6" name="Google Shape;2459;p3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7" name="Google Shape;2460;p3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8" name="Google Shape;2461;p3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9" name="Google Shape;2462;p3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0" name="Google Shape;2463;p3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1" name="Google Shape;2464;p3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2" name="Google Shape;2465;p3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3" name="Google Shape;2466;p3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4" name="Google Shape;2467;p3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5" name="Google Shape;2468;p3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286" name="Google Shape;2469;p3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89" name="Google Shape;2470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0" name="Google Shape;2471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1" name="Google Shape;2472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2" name="Google Shape;2473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3" name="Google Shape;2474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287" name="Google Shape;2475;p3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8" name="Google Shape;2476;p3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311817" y="359213"/>
            <a:ext cx="63017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DESIGN PATTERN</a:t>
            </a:r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1026" name="Picture 2" descr="https://lh3.googleusercontent.com/g8AQieEerbgkN52NauEvGCgIqfz7OMeTWznEar7S4VHxEOh18Nac6H2PmQl3sDqMkOm3DnwhFtSsRa-wn1iLcUFhc4WgckxTQs_9GxHkUcKNASHPD39SDmNNFc2d6ZQRpb6UwE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44" y="1647989"/>
            <a:ext cx="5943600" cy="3457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7" grpId="0" build="p"/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483390" y="1204907"/>
            <a:ext cx="3203020" cy="42586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accent5"/>
                </a:solidFill>
              </a:rPr>
              <a:t>Singleton Design Pattern</a:t>
            </a:r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28</a:t>
            </a:fld>
            <a:endParaRPr lang="en-GB"/>
          </a:p>
        </p:txBody>
      </p:sp>
      <p:grpSp>
        <p:nvGrpSpPr>
          <p:cNvPr id="139" name="Google Shape;2322;p37"/>
          <p:cNvGrpSpPr/>
          <p:nvPr/>
        </p:nvGrpSpPr>
        <p:grpSpPr>
          <a:xfrm>
            <a:off x="6556149" y="1995750"/>
            <a:ext cx="2321326" cy="2441815"/>
            <a:chOff x="1926580" y="602477"/>
            <a:chExt cx="4456273" cy="4762466"/>
          </a:xfrm>
        </p:grpSpPr>
        <p:sp>
          <p:nvSpPr>
            <p:cNvPr id="140" name="Google Shape;2323;p3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1" name="Google Shape;2324;p3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2" name="Google Shape;2325;p3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3" name="Google Shape;2326;p3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4" name="Google Shape;2327;p3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5" name="Google Shape;2328;p3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6" name="Google Shape;2329;p3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7" name="Google Shape;2330;p3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8" name="Google Shape;2331;p3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9" name="Google Shape;2332;p3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0" name="Google Shape;2333;p3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1" name="Google Shape;2334;p3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2" name="Google Shape;2335;p3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3" name="Google Shape;2336;p3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4" name="Google Shape;2337;p3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5" name="Google Shape;2338;p3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6" name="Google Shape;2339;p3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7" name="Google Shape;2340;p3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8" name="Google Shape;2341;p3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9" name="Google Shape;2342;p3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0" name="Google Shape;2343;p3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1" name="Google Shape;2344;p3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2" name="Google Shape;2345;p3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3" name="Google Shape;2346;p3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4" name="Google Shape;2347;p3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5" name="Google Shape;2348;p3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6" name="Google Shape;2349;p3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7" name="Google Shape;2350;p3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8" name="Google Shape;2351;p3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9" name="Google Shape;2352;p3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0" name="Google Shape;2353;p3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1" name="Google Shape;2354;p3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2" name="Google Shape;2355;p37"/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3" name="Google Shape;2356;p3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4" name="Google Shape;2357;p3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5" name="Google Shape;2358;p3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6" name="Google Shape;2359;p3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7" name="Google Shape;2360;p3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8" name="Google Shape;2361;p3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9" name="Google Shape;2362;p3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0" name="Google Shape;2363;p3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1" name="Google Shape;2364;p3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2" name="Google Shape;2365;p3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3" name="Google Shape;2366;p3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4" name="Google Shape;2367;p3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5" name="Google Shape;2368;p3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6" name="Google Shape;2369;p3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7" name="Google Shape;2370;p3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8" name="Google Shape;2371;p3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9" name="Google Shape;2372;p3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0" name="Google Shape;2373;p3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1" name="Google Shape;2374;p3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2" name="Google Shape;2375;p3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3" name="Google Shape;2376;p3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4" name="Google Shape;2377;p3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5" name="Google Shape;2378;p3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6" name="Google Shape;2379;p3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7" name="Google Shape;2380;p3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8" name="Google Shape;2381;p3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9" name="Google Shape;2382;p3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0" name="Google Shape;2383;p3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1" name="Google Shape;2384;p3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2" name="Google Shape;2385;p3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3" name="Google Shape;2386;p3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4" name="Google Shape;2387;p3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5" name="Google Shape;2388;p3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6" name="Google Shape;2389;p3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7" name="Google Shape;2390;p3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8" name="Google Shape;2391;p3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9" name="Google Shape;2392;p3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0" name="Google Shape;2393;p3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1" name="Google Shape;2394;p3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2" name="Google Shape;2395;p3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3" name="Google Shape;2396;p3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4" name="Google Shape;2397;p3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5" name="Google Shape;2398;p3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6" name="Google Shape;2399;p3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7" name="Google Shape;2400;p3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8" name="Google Shape;2401;p3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9" name="Google Shape;2402;p3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0" name="Google Shape;2403;p3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1" name="Google Shape;2404;p3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2" name="Google Shape;2405;p3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3" name="Google Shape;2406;p3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4" name="Google Shape;2407;p3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5" name="Google Shape;2408;p3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6" name="Google Shape;2409;p3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7" name="Google Shape;2410;p3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8" name="Google Shape;2411;p3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9" name="Google Shape;2412;p3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0" name="Google Shape;2413;p3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1" name="Google Shape;2414;p3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2" name="Google Shape;2415;p3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3" name="Google Shape;2416;p3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4" name="Google Shape;2417;p3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5" name="Google Shape;2418;p3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6" name="Google Shape;2419;p3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7" name="Google Shape;2420;p3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8" name="Google Shape;2421;p3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9" name="Google Shape;2422;p3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0" name="Google Shape;2423;p3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1" name="Google Shape;2424;p3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2" name="Google Shape;2425;p3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3" name="Google Shape;2426;p3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4" name="Google Shape;2427;p3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5" name="Google Shape;2428;p3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6" name="Google Shape;2429;p3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7" name="Google Shape;2430;p3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8" name="Google Shape;2431;p3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9" name="Google Shape;2432;p3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0" name="Google Shape;2433;p3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1" name="Google Shape;2434;p3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2" name="Google Shape;2435;p3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3" name="Google Shape;2436;p3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4" name="Google Shape;2437;p3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5" name="Google Shape;2438;p3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6" name="Google Shape;2439;p3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7" name="Google Shape;2440;p3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8" name="Google Shape;2441;p3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9" name="Google Shape;2442;p3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0" name="Google Shape;2443;p3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1" name="Google Shape;2444;p3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2" name="Google Shape;2445;p3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3" name="Google Shape;2446;p3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4" name="Google Shape;2447;p3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5" name="Google Shape;2448;p3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6" name="Google Shape;2449;p3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7" name="Google Shape;2450;p3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8" name="Google Shape;2451;p3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9" name="Google Shape;2452;p3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0" name="Google Shape;2453;p3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1" name="Google Shape;2454;p3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2" name="Google Shape;2455;p3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3" name="Google Shape;2456;p3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4" name="Google Shape;2457;p3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5" name="Google Shape;2458;p3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6" name="Google Shape;2459;p3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7" name="Google Shape;2460;p3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8" name="Google Shape;2461;p3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9" name="Google Shape;2462;p3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0" name="Google Shape;2463;p3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1" name="Google Shape;2464;p3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2" name="Google Shape;2465;p3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3" name="Google Shape;2466;p3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4" name="Google Shape;2467;p3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5" name="Google Shape;2468;p3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286" name="Google Shape;2469;p3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89" name="Google Shape;2470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0" name="Google Shape;2471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1" name="Google Shape;2472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2" name="Google Shape;2473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3" name="Google Shape;2474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287" name="Google Shape;2475;p3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8" name="Google Shape;2476;p3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311817" y="359213"/>
            <a:ext cx="63017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DESIGN PATTERN</a:t>
            </a:r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21" y="1610720"/>
            <a:ext cx="5490162" cy="3467422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7" grpId="0" build="p"/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483390" y="1204907"/>
            <a:ext cx="3203020" cy="42586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Prototype Design Pattern</a:t>
            </a:r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29</a:t>
            </a:fld>
            <a:endParaRPr lang="en-GB"/>
          </a:p>
        </p:txBody>
      </p:sp>
      <p:grpSp>
        <p:nvGrpSpPr>
          <p:cNvPr id="139" name="Google Shape;2322;p37"/>
          <p:cNvGrpSpPr/>
          <p:nvPr/>
        </p:nvGrpSpPr>
        <p:grpSpPr>
          <a:xfrm>
            <a:off x="6556149" y="1995750"/>
            <a:ext cx="2321326" cy="2441815"/>
            <a:chOff x="1926580" y="602477"/>
            <a:chExt cx="4456273" cy="4762466"/>
          </a:xfrm>
        </p:grpSpPr>
        <p:sp>
          <p:nvSpPr>
            <p:cNvPr id="140" name="Google Shape;2323;p3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1" name="Google Shape;2324;p3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2" name="Google Shape;2325;p3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3" name="Google Shape;2326;p3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4" name="Google Shape;2327;p3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5" name="Google Shape;2328;p3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6" name="Google Shape;2329;p3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7" name="Google Shape;2330;p3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8" name="Google Shape;2331;p3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9" name="Google Shape;2332;p3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0" name="Google Shape;2333;p3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1" name="Google Shape;2334;p3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2" name="Google Shape;2335;p3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3" name="Google Shape;2336;p3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4" name="Google Shape;2337;p3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5" name="Google Shape;2338;p3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6" name="Google Shape;2339;p3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7" name="Google Shape;2340;p3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8" name="Google Shape;2341;p3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9" name="Google Shape;2342;p3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0" name="Google Shape;2343;p3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1" name="Google Shape;2344;p3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2" name="Google Shape;2345;p3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3" name="Google Shape;2346;p3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4" name="Google Shape;2347;p3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5" name="Google Shape;2348;p3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6" name="Google Shape;2349;p3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7" name="Google Shape;2350;p3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8" name="Google Shape;2351;p3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9" name="Google Shape;2352;p3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0" name="Google Shape;2353;p3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1" name="Google Shape;2354;p3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2" name="Google Shape;2355;p37"/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3" name="Google Shape;2356;p3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4" name="Google Shape;2357;p3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5" name="Google Shape;2358;p3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6" name="Google Shape;2359;p3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7" name="Google Shape;2360;p3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8" name="Google Shape;2361;p3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9" name="Google Shape;2362;p3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0" name="Google Shape;2363;p3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1" name="Google Shape;2364;p3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2" name="Google Shape;2365;p3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3" name="Google Shape;2366;p3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4" name="Google Shape;2367;p3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5" name="Google Shape;2368;p3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6" name="Google Shape;2369;p3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7" name="Google Shape;2370;p3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8" name="Google Shape;2371;p3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89" name="Google Shape;2372;p3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0" name="Google Shape;2373;p3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1" name="Google Shape;2374;p3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2" name="Google Shape;2375;p3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3" name="Google Shape;2376;p3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4" name="Google Shape;2377;p3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5" name="Google Shape;2378;p3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6" name="Google Shape;2379;p3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7" name="Google Shape;2380;p3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8" name="Google Shape;2381;p3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99" name="Google Shape;2382;p3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0" name="Google Shape;2383;p3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1" name="Google Shape;2384;p3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2" name="Google Shape;2385;p3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3" name="Google Shape;2386;p3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4" name="Google Shape;2387;p3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5" name="Google Shape;2388;p3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6" name="Google Shape;2389;p3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7" name="Google Shape;2390;p3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8" name="Google Shape;2391;p3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09" name="Google Shape;2392;p3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0" name="Google Shape;2393;p3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1" name="Google Shape;2394;p3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2" name="Google Shape;2395;p3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3" name="Google Shape;2396;p3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4" name="Google Shape;2397;p3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5" name="Google Shape;2398;p3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6" name="Google Shape;2399;p3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7" name="Google Shape;2400;p3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8" name="Google Shape;2401;p3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19" name="Google Shape;2402;p3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0" name="Google Shape;2403;p3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1" name="Google Shape;2404;p3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2" name="Google Shape;2405;p3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3" name="Google Shape;2406;p3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4" name="Google Shape;2407;p3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5" name="Google Shape;2408;p3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6" name="Google Shape;2409;p3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7" name="Google Shape;2410;p3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8" name="Google Shape;2411;p3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9" name="Google Shape;2412;p3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0" name="Google Shape;2413;p3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1" name="Google Shape;2414;p3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2" name="Google Shape;2415;p3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3" name="Google Shape;2416;p3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4" name="Google Shape;2417;p3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5" name="Google Shape;2418;p3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6" name="Google Shape;2419;p3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7" name="Google Shape;2420;p3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8" name="Google Shape;2421;p3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9" name="Google Shape;2422;p3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0" name="Google Shape;2423;p3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1" name="Google Shape;2424;p3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2" name="Google Shape;2425;p3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3" name="Google Shape;2426;p3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4" name="Google Shape;2427;p3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5" name="Google Shape;2428;p3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6" name="Google Shape;2429;p3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7" name="Google Shape;2430;p3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8" name="Google Shape;2431;p3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49" name="Google Shape;2432;p3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0" name="Google Shape;2433;p3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1" name="Google Shape;2434;p3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2" name="Google Shape;2435;p3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3" name="Google Shape;2436;p3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4" name="Google Shape;2437;p3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5" name="Google Shape;2438;p3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6" name="Google Shape;2439;p3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7" name="Google Shape;2440;p3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8" name="Google Shape;2441;p3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59" name="Google Shape;2442;p3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0" name="Google Shape;2443;p3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1" name="Google Shape;2444;p3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2" name="Google Shape;2445;p3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3" name="Google Shape;2446;p3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4" name="Google Shape;2447;p3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5" name="Google Shape;2448;p3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6" name="Google Shape;2449;p3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7" name="Google Shape;2450;p3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8" name="Google Shape;2451;p3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69" name="Google Shape;2452;p3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0" name="Google Shape;2453;p3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1" name="Google Shape;2454;p3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2" name="Google Shape;2455;p3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3" name="Google Shape;2456;p3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4" name="Google Shape;2457;p3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5" name="Google Shape;2458;p3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6" name="Google Shape;2459;p3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7" name="Google Shape;2460;p3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8" name="Google Shape;2461;p3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79" name="Google Shape;2462;p3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0" name="Google Shape;2463;p3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1" name="Google Shape;2464;p3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2" name="Google Shape;2465;p3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3" name="Google Shape;2466;p3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4" name="Google Shape;2467;p3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5" name="Google Shape;2468;p3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286" name="Google Shape;2469;p3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89" name="Google Shape;2470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0" name="Google Shape;2471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1" name="Google Shape;2472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2" name="Google Shape;2473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293" name="Google Shape;2474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287" name="Google Shape;2475;p3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88" name="Google Shape;2476;p3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311817" y="359213"/>
            <a:ext cx="63017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DESIGN PATTERN</a:t>
            </a:r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01" y="1680068"/>
            <a:ext cx="5603046" cy="3189781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7" grpId="0" build="p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 smtClean="0"/>
              <a:t>OUTLINE</a:t>
            </a:r>
            <a:endParaRPr lang="en-US" altLang="en-GB" dirty="0"/>
          </a:p>
        </p:txBody>
      </p:sp>
      <p:sp>
        <p:nvSpPr>
          <p:cNvPr id="344" name="Google Shape;344;p13"/>
          <p:cNvSpPr txBox="1">
            <a:spLocks noGrp="1"/>
          </p:cNvSpPr>
          <p:nvPr>
            <p:ph type="body" idx="2"/>
          </p:nvPr>
        </p:nvSpPr>
        <p:spPr>
          <a:xfrm>
            <a:off x="5573284" y="2228421"/>
            <a:ext cx="3045000" cy="212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200" b="1" dirty="0"/>
          </a:p>
        </p:txBody>
      </p:sp>
      <p:sp>
        <p:nvSpPr>
          <p:cNvPr id="345" name="Google Shape;345;p13"/>
          <p:cNvSpPr txBox="1">
            <a:spLocks noGrp="1"/>
          </p:cNvSpPr>
          <p:nvPr>
            <p:ph type="body" idx="1"/>
          </p:nvPr>
        </p:nvSpPr>
        <p:spPr>
          <a:xfrm>
            <a:off x="452645" y="1350959"/>
            <a:ext cx="4758630" cy="366283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2400" dirty="0" smtClean="0"/>
              <a:t>1. Game rules, features/ mechanism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US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2400" dirty="0" smtClean="0"/>
              <a:t>2. </a:t>
            </a:r>
            <a:r>
              <a:rPr lang="en-US" sz="2400" dirty="0" smtClean="0"/>
              <a:t>Graphical Design</a:t>
            </a:r>
            <a:endParaRPr lang="en-US" sz="2400" dirty="0" smtClean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US" sz="2400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2400" dirty="0" smtClean="0"/>
              <a:t>3. </a:t>
            </a:r>
            <a:r>
              <a:rPr lang="en-US" sz="2400" dirty="0" err="1"/>
              <a:t>MVC,Design</a:t>
            </a:r>
            <a:r>
              <a:rPr lang="en-US" sz="2400" dirty="0"/>
              <a:t> patterns, principles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US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2400" dirty="0" smtClean="0"/>
              <a:t>4. </a:t>
            </a:r>
            <a:r>
              <a:rPr lang="en-US" sz="2400" dirty="0" smtClean="0"/>
              <a:t>Future Updates</a:t>
            </a:r>
            <a:endParaRPr sz="2400" dirty="0"/>
          </a:p>
        </p:txBody>
      </p:sp>
      <p:sp>
        <p:nvSpPr>
          <p:cNvPr id="346" name="Google Shape;346;p13"/>
          <p:cNvSpPr txBox="1">
            <a:spLocks noGrp="1"/>
          </p:cNvSpPr>
          <p:nvPr>
            <p:ph type="body" idx="2"/>
          </p:nvPr>
        </p:nvSpPr>
        <p:spPr>
          <a:xfrm>
            <a:off x="457200" y="4265975"/>
            <a:ext cx="8229600" cy="62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3"/>
              </a:solidFill>
            </a:endParaRPr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 lang="en-GB"/>
          </a:p>
        </p:txBody>
      </p:sp>
      <p:grpSp>
        <p:nvGrpSpPr>
          <p:cNvPr id="348" name="Google Shape;348;p13"/>
          <p:cNvGrpSpPr/>
          <p:nvPr/>
        </p:nvGrpSpPr>
        <p:grpSpPr>
          <a:xfrm>
            <a:off x="6056647" y="380988"/>
            <a:ext cx="2706354" cy="1604434"/>
            <a:chOff x="6986665" y="3298709"/>
            <a:chExt cx="1817809" cy="1077669"/>
          </a:xfrm>
        </p:grpSpPr>
        <p:sp>
          <p:nvSpPr>
            <p:cNvPr id="349" name="Google Shape;349;p13"/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716" y="2010260"/>
            <a:ext cx="3802759" cy="2818886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20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dirty="0" smtClean="0"/>
              <a:t> 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30</a:t>
            </a:fld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306247" y="384027"/>
            <a:ext cx="43396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 dirty="0" smtClean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PRINCIPLES</a:t>
            </a:r>
            <a:endParaRPr lang="en-US" sz="5400" b="1" cap="none" spc="0" dirty="0"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4098" name="Picture 2" descr="SOLID Principles Java - Javatpoi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307" y="1307357"/>
            <a:ext cx="6667500" cy="3514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304800" y="4397335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chemeClr val="lt1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rPr>
              <a:t>4</a:t>
            </a:r>
            <a:endParaRPr sz="3600" b="1" dirty="0">
              <a:solidFill>
                <a:schemeClr val="lt1"/>
              </a:solidFill>
              <a:latin typeface="Barlow" panose="00000500000000000000"/>
              <a:ea typeface="Barlow" panose="00000500000000000000"/>
              <a:cs typeface="Barlow" panose="00000500000000000000"/>
              <a:sym typeface="Barlow" panose="0000050000000000000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77900" y="1821905"/>
            <a:ext cx="624972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GB" sz="5400" b="1" cap="none" spc="0" dirty="0" smtClean="0">
                <a:solidFill>
                  <a:schemeClr val="accent3"/>
                </a:solidFill>
                <a:effectLst/>
              </a:rPr>
              <a:t>FUTURE UPDATES</a:t>
            </a:r>
            <a:endParaRPr lang="en-US" sz="5400" b="1" cap="none" spc="0" dirty="0">
              <a:solidFill>
                <a:schemeClr val="accent3"/>
              </a:solidFill>
              <a:effectLst/>
            </a:endParaRPr>
          </a:p>
        </p:txBody>
      </p:sp>
      <p:grpSp>
        <p:nvGrpSpPr>
          <p:cNvPr id="112" name="Google Shape;3908;p38"/>
          <p:cNvGrpSpPr/>
          <p:nvPr/>
        </p:nvGrpSpPr>
        <p:grpSpPr>
          <a:xfrm>
            <a:off x="6218455" y="1152702"/>
            <a:ext cx="2354929" cy="2849196"/>
            <a:chOff x="2183550" y="65875"/>
            <a:chExt cx="4483981" cy="4807045"/>
          </a:xfrm>
        </p:grpSpPr>
        <p:sp>
          <p:nvSpPr>
            <p:cNvPr id="113" name="Google Shape;3909;p38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" name="Google Shape;3910;p38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" name="Google Shape;3911;p38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" name="Google Shape;3912;p38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" name="Google Shape;3913;p38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" name="Google Shape;3914;p38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" name="Google Shape;3915;p38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0" name="Google Shape;3916;p38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1" name="Google Shape;3917;p38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2" name="Google Shape;3918;p38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3" name="Google Shape;3919;p38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4" name="Google Shape;3920;p38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5" name="Google Shape;3921;p38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6" name="Google Shape;3922;p38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7" name="Google Shape;3923;p38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8" name="Google Shape;3924;p38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9" name="Google Shape;3925;p38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0" name="Google Shape;3926;p38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1" name="Google Shape;3927;p38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2" name="Google Shape;3928;p38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3" name="Google Shape;3929;p38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4" name="Google Shape;3930;p38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135" name="Google Shape;3931;p38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171" name="Google Shape;3932;p38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182" name="Google Shape;3933;p38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83" name="Google Shape;3934;p38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84" name="Google Shape;3935;p38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grpSp>
              <p:nvGrpSpPr>
                <p:cNvPr id="185" name="Google Shape;3936;p38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250" name="Google Shape;3937;p38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251" name="Google Shape;3938;p38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</p:grpSp>
            <p:sp>
              <p:nvSpPr>
                <p:cNvPr id="186" name="Google Shape;3939;p38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87" name="Google Shape;3940;p38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88" name="Google Shape;3941;p38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89" name="Google Shape;3942;p38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90" name="Google Shape;3943;p38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91" name="Google Shape;3944;p38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92" name="Google Shape;3945;p38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93" name="Google Shape;3946;p38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94" name="Google Shape;3947;p38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95" name="Google Shape;3948;p38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96" name="Google Shape;3949;p38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97" name="Google Shape;3950;p38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98" name="Google Shape;3951;p38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99" name="Google Shape;3952;p38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00" name="Google Shape;3953;p38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01" name="Google Shape;3954;p38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02" name="Google Shape;3955;p38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03" name="Google Shape;3956;p38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04" name="Google Shape;3957;p38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05" name="Google Shape;3958;p38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06" name="Google Shape;3959;p38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07" name="Google Shape;3960;p38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08" name="Google Shape;3961;p38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09" name="Google Shape;3962;p38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10" name="Google Shape;3963;p38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11" name="Google Shape;3964;p38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12" name="Google Shape;3965;p38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13" name="Google Shape;3966;p38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14" name="Google Shape;3967;p38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15" name="Google Shape;3968;p38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16" name="Google Shape;3969;p38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17" name="Google Shape;3970;p38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18" name="Google Shape;3971;p38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19" name="Google Shape;3972;p38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20" name="Google Shape;3973;p38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21" name="Google Shape;3974;p38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22" name="Google Shape;3975;p38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23" name="Google Shape;3976;p38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24" name="Google Shape;3977;p38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25" name="Google Shape;3978;p38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26" name="Google Shape;3979;p38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27" name="Google Shape;3980;p38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28" name="Google Shape;3981;p38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29" name="Google Shape;3982;p38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30" name="Google Shape;3983;p38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31" name="Google Shape;3984;p38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32" name="Google Shape;3985;p38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33" name="Google Shape;3986;p38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34" name="Google Shape;3987;p38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35" name="Google Shape;3988;p38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36" name="Google Shape;3989;p38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37" name="Google Shape;3990;p38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38" name="Google Shape;3991;p38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39" name="Google Shape;3992;p38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40" name="Google Shape;3993;p38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41" name="Google Shape;3994;p38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42" name="Google Shape;3995;p38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43" name="Google Shape;3996;p38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44" name="Google Shape;3997;p38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45" name="Google Shape;3998;p38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46" name="Google Shape;3999;p38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47" name="Google Shape;4000;p38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48" name="Google Shape;4001;p38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49" name="Google Shape;4002;p38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</p:grpSp>
          <p:grpSp>
            <p:nvGrpSpPr>
              <p:cNvPr id="172" name="Google Shape;4003;p38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173" name="Google Shape;4004;p38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177" name="Google Shape;4005;p38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178" name="Google Shape;4006;p38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179" name="Google Shape;4007;p3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180" name="Google Shape;4008;p3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181" name="Google Shape;4009;p38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</p:grpSp>
            <p:sp>
              <p:nvSpPr>
                <p:cNvPr id="174" name="Google Shape;4010;p38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75" name="Google Shape;4011;p38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176" name="Google Shape;4012;p38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</p:grpSp>
        </p:grpSp>
        <p:sp>
          <p:nvSpPr>
            <p:cNvPr id="136" name="Google Shape;4013;p38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7" name="Google Shape;4014;p38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8" name="Google Shape;4015;p38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39" name="Google Shape;4016;p38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0" name="Google Shape;4017;p38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1" name="Google Shape;4018;p38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2" name="Google Shape;4019;p38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3" name="Google Shape;4020;p38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4" name="Google Shape;4021;p38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5" name="Google Shape;4022;p38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6" name="Google Shape;4023;p38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7" name="Google Shape;4024;p38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8" name="Google Shape;4025;p38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9" name="Google Shape;4026;p38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0" name="Google Shape;4027;p38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1" name="Google Shape;4028;p38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2" name="Google Shape;4029;p38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3" name="Google Shape;4030;p38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4" name="Google Shape;4031;p38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5" name="Google Shape;4032;p38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6" name="Google Shape;4033;p38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7" name="Google Shape;4034;p38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8" name="Google Shape;4035;p38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9" name="Google Shape;4036;p38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0" name="Google Shape;4037;p38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1" name="Google Shape;4038;p38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2" name="Google Shape;4039;p38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3" name="Google Shape;4040;p38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4" name="Google Shape;4041;p38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165" name="Google Shape;4042;p38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166" name="Google Shape;4043;p3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67" name="Google Shape;4044;p3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68" name="Google Shape;4045;p3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69" name="Google Shape;4046;p3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70" name="Google Shape;4047;p3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589332"/>
            <a:ext cx="5820310" cy="155881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fontAlgn="base"/>
            <a:r>
              <a:rPr lang="en-US" sz="3600" b="1" dirty="0"/>
              <a:t>Update new features and mechanisms</a:t>
            </a:r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32</a:t>
            </a:fld>
            <a:endParaRPr lang="en-GB"/>
          </a:p>
        </p:txBody>
      </p:sp>
      <p:pic>
        <p:nvPicPr>
          <p:cNvPr id="5122" name="Picture 2" descr="Game dat bom it 4 - Phần 4 tựa game dat boom it - Game24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57" y="1466480"/>
            <a:ext cx="4058292" cy="34867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Bomb It 4 - Play Bomb It 4 on Crazy Game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2623" y="1368740"/>
            <a:ext cx="3819238" cy="352123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23"/>
          <p:cNvSpPr txBox="1">
            <a:spLocks noGrp="1"/>
          </p:cNvSpPr>
          <p:nvPr>
            <p:ph type="title"/>
          </p:nvPr>
        </p:nvSpPr>
        <p:spPr>
          <a:xfrm>
            <a:off x="306109" y="420665"/>
            <a:ext cx="8799816" cy="188074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fontAlgn="base"/>
            <a:r>
              <a:rPr lang="en-US" sz="3600" b="1" dirty="0"/>
              <a:t>Reinforcement of Game Graphics and other Gameplay features</a:t>
            </a:r>
          </a:p>
        </p:txBody>
      </p:sp>
      <p:sp>
        <p:nvSpPr>
          <p:cNvPr id="1021" name="Google Shape;1021;p2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33</a:t>
            </a:fld>
            <a:endParaRPr lang="en-GB"/>
          </a:p>
        </p:txBody>
      </p:sp>
      <p:pic>
        <p:nvPicPr>
          <p:cNvPr id="6146" name="Picture 2" descr="Bomb Chicken Mobile đến tay game thủ vào tháng 04 tớ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218" y="1361038"/>
            <a:ext cx="7015786" cy="3595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3600" b="1" dirty="0"/>
              <a:t>Approaching to an Online Multiplayer Game </a:t>
            </a:r>
            <a:endParaRPr sz="3600" dirty="0"/>
          </a:p>
        </p:txBody>
      </p:sp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34</a:t>
            </a:fld>
            <a:endParaRPr lang="en-GB"/>
          </a:p>
        </p:txBody>
      </p:sp>
      <p:pic>
        <p:nvPicPr>
          <p:cNvPr id="7170" name="Picture 2" descr="Bomb It 2 Review - Frip 3 Gam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07" y="1490625"/>
            <a:ext cx="5034337" cy="34552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Super Mario Bomb 2 | NuMuK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890" y="1360245"/>
            <a:ext cx="3765035" cy="342900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solidFill>
                <a:schemeClr val="lt1"/>
              </a:solidFill>
              <a:latin typeface="Barlow" panose="00000500000000000000"/>
              <a:ea typeface="Barlow" panose="00000500000000000000"/>
              <a:cs typeface="Barlow" panose="00000500000000000000"/>
              <a:sym typeface="Barlow" panose="00000500000000000000"/>
            </a:endParaRPr>
          </a:p>
        </p:txBody>
      </p:sp>
      <p:sp>
        <p:nvSpPr>
          <p:cNvPr id="4" name="AutoShape 4" descr="Sign in to GitHub · GitHu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pic>
        <p:nvPicPr>
          <p:cNvPr id="8198" name="Picture 6" descr="Sign in to GitHub · GitHu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2314" y="2043412"/>
            <a:ext cx="3296095" cy="293048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91793" y="1761692"/>
            <a:ext cx="7701516" cy="163121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GB" sz="5000" b="1" cap="none" spc="0" dirty="0" smtClean="0">
                <a:solidFill>
                  <a:schemeClr val="accent4"/>
                </a:solidFill>
                <a:effectLst/>
              </a:rPr>
              <a:t>GITHUB REPOSITORY, </a:t>
            </a:r>
            <a:r>
              <a:rPr lang="en-US" sz="5000" b="1" cap="none" spc="0" dirty="0" smtClean="0">
                <a:solidFill>
                  <a:schemeClr val="accent4"/>
                </a:solidFill>
                <a:effectLst/>
              </a:rPr>
              <a:t>REFERENCES</a:t>
            </a:r>
            <a:endParaRPr lang="en-US" sz="5000" b="1" cap="none" spc="0" dirty="0"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328725" y="580639"/>
            <a:ext cx="4489855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Links</a:t>
            </a:r>
            <a:endParaRPr dirty="0"/>
          </a:p>
        </p:txBody>
      </p:sp>
      <p:sp>
        <p:nvSpPr>
          <p:cNvPr id="1735" name="Google Shape;1735;p29"/>
          <p:cNvSpPr txBox="1">
            <a:spLocks noGrp="1"/>
          </p:cNvSpPr>
          <p:nvPr>
            <p:ph type="body" idx="1"/>
          </p:nvPr>
        </p:nvSpPr>
        <p:spPr>
          <a:xfrm>
            <a:off x="328930" y="1285240"/>
            <a:ext cx="8320405" cy="86487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b="1" dirty="0" smtClean="0"/>
              <a:t>Youtube</a:t>
            </a:r>
          </a:p>
          <a:p>
            <a:pPr marL="0" lvl="0" indent="0">
              <a:buNone/>
            </a:pPr>
            <a:r>
              <a:rPr lang="en-US" sz="1200" dirty="0"/>
              <a:t>https://bitly.com.vn/e330b9</a:t>
            </a:r>
          </a:p>
        </p:txBody>
      </p:sp>
      <p:sp>
        <p:nvSpPr>
          <p:cNvPr id="1736" name="Google Shape;1736;p29"/>
          <p:cNvSpPr txBox="1">
            <a:spLocks noGrp="1"/>
          </p:cNvSpPr>
          <p:nvPr>
            <p:ph type="body" idx="2"/>
          </p:nvPr>
        </p:nvSpPr>
        <p:spPr>
          <a:xfrm>
            <a:off x="328725" y="3803582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smtClean="0"/>
              <a:t>Image</a:t>
            </a:r>
          </a:p>
          <a:p>
            <a:pPr marL="0" lvl="0" indent="0">
              <a:buNone/>
            </a:pPr>
            <a:r>
              <a:rPr lang="en-US" b="1" dirty="0"/>
              <a:t>https://cartoonsmart.com/</a:t>
            </a:r>
            <a:endParaRPr b="1" dirty="0"/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36</a:t>
            </a:fld>
            <a:endParaRPr lang="en-GB"/>
          </a:p>
        </p:txBody>
      </p:sp>
      <p:sp>
        <p:nvSpPr>
          <p:cNvPr id="1739" name="Google Shape;1739;p29"/>
          <p:cNvSpPr txBox="1">
            <a:spLocks noGrp="1"/>
          </p:cNvSpPr>
          <p:nvPr>
            <p:ph type="body" idx="1"/>
          </p:nvPr>
        </p:nvSpPr>
        <p:spPr>
          <a:xfrm>
            <a:off x="328725" y="2495156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smtClean="0"/>
              <a:t>Design Pattern references</a:t>
            </a:r>
            <a:endParaRPr b="1" dirty="0"/>
          </a:p>
          <a:p>
            <a:pPr marL="0" lvl="0" indent="0">
              <a:buNone/>
            </a:pPr>
            <a:r>
              <a:rPr lang="en-US" sz="1200" dirty="0"/>
              <a:t>https://sourcemaking.com/</a:t>
            </a:r>
            <a:endParaRPr sz="1200" dirty="0"/>
          </a:p>
        </p:txBody>
      </p:sp>
      <p:pic>
        <p:nvPicPr>
          <p:cNvPr id="9226" name="Picture 10" descr="Design Patterns &amp; Refactor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144" y="3265866"/>
            <a:ext cx="2104740" cy="1449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8" name="Picture 12" descr="Medieval Thug | CartoonSmart.co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4606" y="2951331"/>
            <a:ext cx="2644419" cy="1782851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739;p29"/>
          <p:cNvSpPr txBox="1">
            <a:spLocks noGrp="1"/>
          </p:cNvSpPr>
          <p:nvPr/>
        </p:nvSpPr>
        <p:spPr>
          <a:xfrm>
            <a:off x="3290365" y="1147686"/>
            <a:ext cx="2563500" cy="13476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 panose="00000500000000000000"/>
              <a:buChar char="▸"/>
              <a:defRPr sz="1600" b="0" i="0" u="none" strike="noStrike" cap="none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1pPr>
            <a:lvl2pPr marL="914400" marR="0" lvl="1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 panose="00000500000000000000"/>
              <a:buChar char="▹"/>
              <a:defRPr sz="1600" b="0" i="0" u="none" strike="noStrike" cap="none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2pPr>
            <a:lvl3pPr marL="1371600" marR="0" lvl="2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 panose="00000500000000000000"/>
              <a:buChar char="▹"/>
              <a:defRPr sz="1600" b="0" i="0" u="none" strike="noStrike" cap="none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 panose="00000500000000000000"/>
              <a:buChar char="▹"/>
              <a:defRPr sz="1600" b="0" i="0" u="none" strike="noStrike" cap="none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4pPr>
            <a:lvl5pPr marL="2286000" marR="0" lvl="4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 panose="00000500000000000000"/>
              <a:buChar char="▹"/>
              <a:defRPr sz="1600" b="0" i="0" u="none" strike="noStrike" cap="none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5pPr>
            <a:lvl6pPr marL="2743200" marR="0" lvl="5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 panose="00000500000000000000"/>
              <a:buChar char="▹"/>
              <a:defRPr sz="1600" b="0" i="0" u="none" strike="noStrike" cap="none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6pPr>
            <a:lvl7pPr marL="3200400" marR="0" lvl="6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 panose="00000500000000000000"/>
              <a:buChar char="▹"/>
              <a:defRPr sz="1600" b="0" i="0" u="none" strike="noStrike" cap="none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7pPr>
            <a:lvl8pPr marL="3657600" marR="0" lvl="7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 panose="00000500000000000000"/>
              <a:buChar char="▹"/>
              <a:defRPr sz="1600" b="0" i="0" u="none" strike="noStrike" cap="none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8pPr>
            <a:lvl9pPr marL="4114800" marR="0" lvl="8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 panose="00000500000000000000"/>
              <a:buChar char="▹"/>
              <a:defRPr sz="1600" b="0" i="0" u="none" strike="noStrike" cap="none">
                <a:solidFill>
                  <a:schemeClr val="dk1"/>
                </a:solidFill>
                <a:latin typeface="Barlow Light" panose="00000500000000000000"/>
                <a:ea typeface="Barlow Light" panose="00000500000000000000"/>
                <a:cs typeface="Barlow Light" panose="00000500000000000000"/>
                <a:sym typeface="Barlow Light" panose="00000500000000000000"/>
              </a:defRPr>
            </a:lvl9pPr>
          </a:lstStyle>
          <a:p>
            <a:pPr marL="0" lvl="0" indent="0">
              <a:buNone/>
            </a:pPr>
            <a:r>
              <a:rPr lang="en-US" b="1" dirty="0"/>
              <a:t>GitHub Repository Link</a:t>
            </a:r>
          </a:p>
          <a:p>
            <a:pPr marL="0" lvl="0" indent="0">
              <a:buNone/>
            </a:pPr>
            <a:r>
              <a:rPr lang="en-US" sz="1200" dirty="0"/>
              <a:t>https://github.com/TP-O/boom</a:t>
            </a:r>
            <a:br>
              <a:rPr lang="en-US" sz="1200" dirty="0"/>
            </a:br>
            <a:endParaRPr sz="1200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7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2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5" grpId="0" build="p"/>
      <p:bldP spid="1736" grpId="0" build="p"/>
      <p:bldP spid="1739" grpId="0" build="p"/>
      <p:bldP spid="2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37</a:t>
            </a:fld>
            <a:endParaRPr dirty="0"/>
          </a:p>
        </p:txBody>
      </p:sp>
      <p:pic>
        <p:nvPicPr>
          <p:cNvPr id="10242" name="Picture 2" descr="thank you for listening Memes &amp; GIFs - Imgfli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Animated Thank You For Listening GIFs | Tenor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929" y="1071935"/>
            <a:ext cx="2095500" cy="209550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accent4"/>
                </a:solidFill>
              </a:rPr>
              <a:t>GAME RULES, FEATURES, MECHANISM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304800" y="4397335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lt1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rPr>
              <a:t>1</a:t>
            </a:r>
            <a:endParaRPr sz="3600" b="1">
              <a:solidFill>
                <a:schemeClr val="lt1"/>
              </a:solidFill>
              <a:latin typeface="Barlow" panose="00000500000000000000"/>
              <a:ea typeface="Barlow" panose="00000500000000000000"/>
              <a:cs typeface="Barlow" panose="00000500000000000000"/>
              <a:sym typeface="Barlow" panose="00000500000000000000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>
            <a:spLocks noGrp="1"/>
          </p:cNvSpPr>
          <p:nvPr>
            <p:ph type="body" idx="1"/>
          </p:nvPr>
        </p:nvSpPr>
        <p:spPr>
          <a:xfrm>
            <a:off x="977222" y="2324782"/>
            <a:ext cx="675576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1. Moving characters to place bomb </a:t>
            </a:r>
            <a:r>
              <a:rPr lang="en-GB" sz="2400" dirty="0" smtClean="0">
                <a:solidFill>
                  <a:schemeClr val="dk1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rPr>
              <a:t>💣</a:t>
            </a:r>
            <a:endParaRPr lang="en-US" sz="2400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marL="0" lvl="0" indent="0">
              <a:buNone/>
            </a:pP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2. Kill the monsters before they try to kill you </a:t>
            </a:r>
            <a:r>
              <a:rPr lang="en-GB" sz="2400" dirty="0">
                <a:solidFill>
                  <a:schemeClr val="dk1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rPr>
              <a:t>🎃</a:t>
            </a:r>
            <a:endParaRPr lang="en-US" sz="2400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3. Getting items to get stronger</a:t>
            </a:r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2071722" y="846770"/>
            <a:ext cx="428835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FC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GAME RULES</a:t>
            </a:r>
            <a:endParaRPr lang="en-US" sz="48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FC0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3074" name="Picture 2" descr="Musical Freedom Explosion GIF by Tiësto - Find &amp; Share on GIPHY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556" y="31446"/>
            <a:ext cx="2527444" cy="2107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07837" y="1430771"/>
            <a:ext cx="5640900" cy="33569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 smtClean="0"/>
              <a:t>Players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 smtClean="0"/>
              <a:t>Monsters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 smtClean="0"/>
              <a:t>Items</a:t>
            </a:r>
          </a:p>
          <a:p>
            <a:r>
              <a:rPr lang="en-US" dirty="0" smtClean="0"/>
              <a:t>Tiles</a:t>
            </a:r>
          </a:p>
          <a:p>
            <a:r>
              <a:rPr lang="en-US" dirty="0" smtClean="0"/>
              <a:t>Bombs</a:t>
            </a:r>
          </a:p>
          <a:p>
            <a:r>
              <a:rPr lang="en-US" dirty="0" smtClean="0"/>
              <a:t>Explosions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 lang="en-GB"/>
          </a:p>
        </p:txBody>
      </p:sp>
      <p:sp>
        <p:nvSpPr>
          <p:cNvPr id="2" name="Rectangle 1"/>
          <p:cNvSpPr/>
          <p:nvPr/>
        </p:nvSpPr>
        <p:spPr>
          <a:xfrm>
            <a:off x="519950" y="430794"/>
            <a:ext cx="350127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8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solidFill>
                  <a:srgbClr val="FFC000"/>
                </a:solidFill>
                <a:effectLst/>
              </a:rPr>
              <a:t>FEATURES</a:t>
            </a:r>
            <a:endParaRPr lang="en-US" sz="4800" b="1" cap="none" spc="0" dirty="0">
              <a:ln w="12700">
                <a:solidFill>
                  <a:schemeClr val="accent5"/>
                </a:solidFill>
                <a:prstDash val="solid"/>
              </a:ln>
              <a:solidFill>
                <a:srgbClr val="FFC000"/>
              </a:solidFill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4059" r="40280" b="18833"/>
          <a:stretch>
            <a:fillRect/>
          </a:stretch>
        </p:blipFill>
        <p:spPr>
          <a:xfrm>
            <a:off x="4902059" y="1358728"/>
            <a:ext cx="3820701" cy="32980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50" y="373468"/>
            <a:ext cx="8201025" cy="43529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2169" y="373468"/>
            <a:ext cx="264687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 smtClean="0">
                <a:solidFill>
                  <a:schemeClr val="accent4"/>
                </a:solidFill>
                <a:effectLst/>
              </a:rPr>
              <a:t>Players</a:t>
            </a:r>
            <a:endParaRPr lang="en-US" sz="5400" b="1" cap="none" spc="0" dirty="0"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8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607" y="198687"/>
            <a:ext cx="6867525" cy="474612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91391" y="349378"/>
            <a:ext cx="32624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 smtClean="0">
                <a:solidFill>
                  <a:schemeClr val="accent3"/>
                </a:solidFill>
                <a:effectLst/>
              </a:rPr>
              <a:t>Monsters</a:t>
            </a:r>
            <a:endParaRPr lang="en-US" sz="5400" b="1" cap="none" spc="0" dirty="0">
              <a:solidFill>
                <a:schemeClr val="accent3"/>
              </a:solidFill>
              <a:effectLst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51" y="134663"/>
            <a:ext cx="8579524" cy="47363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153" y="3863450"/>
            <a:ext cx="609600" cy="642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7650" y="3863451"/>
            <a:ext cx="508923" cy="6461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0728" y="3863450"/>
            <a:ext cx="650647" cy="6461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79201" y="3863450"/>
            <a:ext cx="604524" cy="64373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91620" y="398017"/>
            <a:ext cx="19928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Items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222</Words>
  <Application>Microsoft Office PowerPoint</Application>
  <PresentationFormat>On-screen Show (16:9)</PresentationFormat>
  <Paragraphs>109</Paragraphs>
  <Slides>37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Raleway Thin</vt:lpstr>
      <vt:lpstr>Raleway</vt:lpstr>
      <vt:lpstr>Barlow</vt:lpstr>
      <vt:lpstr>Barlow Light</vt:lpstr>
      <vt:lpstr>Calibri</vt:lpstr>
      <vt:lpstr>Arial</vt:lpstr>
      <vt:lpstr>Wingdings</vt:lpstr>
      <vt:lpstr>Microsoft JhengHei Light</vt:lpstr>
      <vt:lpstr>Gaoler template</vt:lpstr>
      <vt:lpstr>PowerPoint Presentation</vt:lpstr>
      <vt:lpstr>PROJECT PRESENTATION</vt:lpstr>
      <vt:lpstr>OUTLINE</vt:lpstr>
      <vt:lpstr>GAME RULES, FEATURES, MECHANISM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Bombs</vt:lpstr>
      <vt:lpstr>PowerPoint Presentation</vt:lpstr>
      <vt:lpstr>PowerPoint Presentation</vt:lpstr>
      <vt:lpstr>Animations</vt:lpstr>
      <vt:lpstr>PowerPoint Presentation</vt:lpstr>
      <vt:lpstr>PowerPoint Presentation</vt:lpstr>
      <vt:lpstr>PowerPoint Presentation</vt:lpstr>
      <vt:lpstr>PowerPoint Presentation</vt:lpstr>
      <vt:lpstr>Move</vt:lpstr>
      <vt:lpstr>GRAPHICAL DESIGN</vt:lpstr>
      <vt:lpstr>HOME SCREEN</vt:lpstr>
      <vt:lpstr>CHARACTER SELECTION SCREEN</vt:lpstr>
      <vt:lpstr>PAUSE SCREEN</vt:lpstr>
      <vt:lpstr>GAME OVER SCREEN</vt:lpstr>
      <vt:lpstr>MVC, DESIGN PATTERNS, PRINCIPLES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Update new features and mechanisms</vt:lpstr>
      <vt:lpstr>Reinforcement of Game Graphics and other Gameplay features</vt:lpstr>
      <vt:lpstr>Approaching to an Online Multiplayer Game </vt:lpstr>
      <vt:lpstr>PowerPoint Presentation</vt:lpstr>
      <vt:lpstr>Links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WELCOME!!</dc:title>
  <dc:creator>Administrator</dc:creator>
  <cp:lastModifiedBy>Administrator</cp:lastModifiedBy>
  <cp:revision>47</cp:revision>
  <dcterms:created xsi:type="dcterms:W3CDTF">2021-01-08T04:04:13Z</dcterms:created>
  <dcterms:modified xsi:type="dcterms:W3CDTF">2021-01-08T05:27:26Z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1033-11.2.0.9906</vt:lpwstr>
  </property>
</Properties>
</file>